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92" r:id="rId6"/>
    <p:sldId id="266" r:id="rId7"/>
    <p:sldId id="295" r:id="rId8"/>
    <p:sldId id="293" r:id="rId9"/>
    <p:sldId id="283" r:id="rId10"/>
    <p:sldId id="287" r:id="rId11"/>
    <p:sldId id="297" r:id="rId12"/>
    <p:sldId id="296" r:id="rId13"/>
    <p:sldId id="29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3C9884-25D1-4AC3-9588-6A34B1F362F7}" v="23" dt="2025-06-10T12:30:51.394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74319" autoAdjust="0"/>
  </p:normalViewPr>
  <p:slideViewPr>
    <p:cSldViewPr snapToGrid="0" showGuides="1">
      <p:cViewPr varScale="1">
        <p:scale>
          <a:sx n="51" d="100"/>
          <a:sy n="51" d="100"/>
        </p:scale>
        <p:origin x="1416" y="66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jpg>
</file>

<file path=ppt/media/media1.m4a>
</file>

<file path=ppt/media/media10.m4a>
</file>

<file path=ppt/media/media2.m4a>
</file>

<file path=ppt/media/media3.m4a>
</file>

<file path=ppt/media/media4.mp3>
</file>

<file path=ppt/media/media5.mp3>
</file>

<file path=ppt/media/media6.m4a>
</file>

<file path=ppt/media/media7.m4a>
</file>

<file path=ppt/media/media8.mp4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F657B-2413-2534-E954-F88D47B46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D00FE5-524F-BACE-E87B-362AB81F7B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B130B5-9448-0BBE-50B9-A999C83F79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F5A0E-EFB7-E911-A506-D7A8FBE923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972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88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8" r:id="rId18"/>
    <p:sldLayoutId id="2147483820" r:id="rId19"/>
    <p:sldLayoutId id="2147483822" r:id="rId20"/>
    <p:sldLayoutId id="2147483823" r:id="rId2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ombulelo.olifant@capaciti.org.za" TargetMode="External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6" Type="http://schemas.openxmlformats.org/officeDocument/2006/relationships/hyperlink" Target="mailto:thandazile.ncamiso@capaciti.org.za" TargetMode="External"/><Relationship Id="rId5" Type="http://schemas.openxmlformats.org/officeDocument/2006/relationships/hyperlink" Target="mailto:kutlwano.kuape@capaciti.org.za" TargetMode="External"/><Relationship Id="rId4" Type="http://schemas.openxmlformats.org/officeDocument/2006/relationships/hyperlink" Target="mailto:duduzile.mgcina@capaciti.org.z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9.m4a"/><Relationship Id="rId7" Type="http://schemas.openxmlformats.org/officeDocument/2006/relationships/image" Target="../media/image10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1.xml"/><Relationship Id="rId4" Type="http://schemas.openxmlformats.org/officeDocument/2006/relationships/audio" Target="../media/media9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66346"/>
            <a:ext cx="11265407" cy="2104172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00B0F0"/>
                </a:solidFill>
              </a:rPr>
              <a:t>MEDISCAN AI</a:t>
            </a:r>
            <a:br>
              <a:rPr lang="en-US" dirty="0"/>
            </a:br>
            <a:r>
              <a:rPr lang="en-US" sz="1200" dirty="0"/>
              <a:t>NM Olifant</a:t>
            </a:r>
            <a:br>
              <a:rPr lang="en-US" sz="1200" dirty="0"/>
            </a:br>
            <a:r>
              <a:rPr lang="en-US" sz="1200" dirty="0"/>
              <a:t>dm </a:t>
            </a:r>
            <a:r>
              <a:rPr lang="en-US" sz="1200" dirty="0" err="1"/>
              <a:t>Mgcina</a:t>
            </a:r>
            <a:br>
              <a:rPr lang="en-US" sz="1200" dirty="0"/>
            </a:br>
            <a:r>
              <a:rPr lang="en-US" sz="1200" dirty="0"/>
              <a:t>k </a:t>
            </a:r>
            <a:r>
              <a:rPr lang="en-US" sz="1200" dirty="0" err="1"/>
              <a:t>Kuape</a:t>
            </a:r>
            <a:br>
              <a:rPr lang="en-US" sz="1200" dirty="0"/>
            </a:br>
            <a:r>
              <a:rPr lang="en-US" sz="1200" dirty="0"/>
              <a:t>t </a:t>
            </a:r>
            <a:r>
              <a:rPr lang="en-US" sz="1200" dirty="0" err="1"/>
              <a:t>Ncamiso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t="28164" b="28164"/>
          <a:stretch/>
        </p:blipFill>
        <p:spPr/>
      </p:pic>
      <p:pic>
        <p:nvPicPr>
          <p:cNvPr id="3" name="Slide 1">
            <a:hlinkClick r:id="" action="ppaction://media"/>
            <a:extLst>
              <a:ext uri="{FF2B5EF4-FFF2-40B4-BE49-F238E27FC236}">
                <a16:creationId xmlns:a16="http://schemas.microsoft.com/office/drawing/2014/main" id="{992F926A-0626-3067-AD62-16CD4F6199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  <p:transition spd="slow" advTm="16189"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Questions &amp; Answers</a:t>
            </a:r>
          </a:p>
          <a:p>
            <a:r>
              <a:rPr lang="en-US" dirty="0"/>
              <a:t>Contact: </a:t>
            </a:r>
            <a:r>
              <a:rPr lang="en-US" dirty="0">
                <a:hlinkClick r:id="rId3"/>
              </a:rPr>
              <a:t>nombulelo.olifant@capaciti.org.za</a:t>
            </a:r>
            <a:endParaRPr lang="en-US" dirty="0"/>
          </a:p>
          <a:p>
            <a:r>
              <a:rPr lang="en-US" dirty="0">
                <a:hlinkClick r:id="rId4"/>
              </a:rPr>
              <a:t>duduzile.mgcina@capaciti.org.za</a:t>
            </a:r>
            <a:endParaRPr lang="en-US" dirty="0"/>
          </a:p>
          <a:p>
            <a:r>
              <a:rPr lang="en-US" dirty="0">
                <a:hlinkClick r:id="rId5"/>
              </a:rPr>
              <a:t>kutlwano.kuape@capaciti.org.za</a:t>
            </a:r>
            <a:endParaRPr lang="en-US" dirty="0"/>
          </a:p>
          <a:p>
            <a:r>
              <a:rPr lang="en-US" dirty="0">
                <a:hlinkClick r:id="rId6"/>
              </a:rPr>
              <a:t>thandazile.ncamiso@capaciti.org.za</a:t>
            </a:r>
            <a:endParaRPr lang="en-US" dirty="0"/>
          </a:p>
          <a:p>
            <a:endParaRPr lang="en-US" dirty="0"/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7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err="1"/>
              <a:t>iNTRODUCTION</a:t>
            </a:r>
            <a:br>
              <a:rPr lang="en-ZA" dirty="0"/>
            </a:br>
            <a:r>
              <a:rPr lang="en-US" dirty="0"/>
              <a:t>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/>
              <a:t>MediScan</a:t>
            </a:r>
            <a:r>
              <a:rPr lang="en-US" dirty="0"/>
              <a:t> AI is a mobile-based AI prototype designed to help users:</a:t>
            </a:r>
          </a:p>
          <a:p>
            <a:pPr lvl="1"/>
            <a:r>
              <a:rPr lang="en-US" dirty="0"/>
              <a:t>Check symptoms</a:t>
            </a:r>
          </a:p>
          <a:p>
            <a:pPr lvl="1"/>
            <a:r>
              <a:rPr lang="en-US" dirty="0"/>
              <a:t>Upload test reports</a:t>
            </a:r>
          </a:p>
          <a:p>
            <a:pPr lvl="1"/>
            <a:r>
              <a:rPr lang="en-US" dirty="0"/>
              <a:t>Receive early diagnosis feedback</a:t>
            </a:r>
          </a:p>
          <a:p>
            <a:r>
              <a:rPr lang="en-US" dirty="0"/>
              <a:t>Goal: Improve access to healthcare insights and reduce delays in early detection.</a:t>
            </a:r>
          </a:p>
          <a:p>
            <a:endParaRPr lang="en-US" dirty="0"/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148" r="148"/>
          <a:stretch/>
        </p:blipFill>
        <p:spPr/>
      </p:pic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53BDD73C-FF82-2B9B-A477-259E4A0EF4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  <p:transition spd="slow" advTm="27268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580" y="4049486"/>
            <a:ext cx="11292839" cy="2631231"/>
          </a:xfrm>
        </p:spPr>
        <p:txBody>
          <a:bodyPr>
            <a:normAutofit fontScale="90000"/>
          </a:bodyPr>
          <a:lstStyle/>
          <a:p>
            <a:pPr algn="l"/>
            <a:br>
              <a:rPr lang="en-US" sz="1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13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problem STATEMENT:</a:t>
            </a:r>
            <a:br>
              <a:rPr lang="en-US" sz="1300" dirty="0">
                <a:solidFill>
                  <a:srgbClr val="00B0F0"/>
                </a:solidFill>
              </a:rPr>
            </a:br>
            <a:br>
              <a:rPr lang="en-US" sz="1300" dirty="0">
                <a:solidFill>
                  <a:srgbClr val="00B0F0"/>
                </a:solidFill>
              </a:rPr>
            </a:br>
            <a:r>
              <a:rPr lang="en-US" sz="1300" dirty="0">
                <a:solidFill>
                  <a:srgbClr val="00B0F0"/>
                </a:solidFill>
              </a:rPr>
              <a:t>M</a:t>
            </a:r>
            <a:r>
              <a:rPr lang="en-US" sz="1300" dirty="0"/>
              <a:t>any patients delay visits due to uncertainty about their symptoms.</a:t>
            </a:r>
            <a:br>
              <a:rPr lang="en-US" sz="1300" dirty="0"/>
            </a:br>
            <a:r>
              <a:rPr lang="en-US" sz="1300" dirty="0">
                <a:solidFill>
                  <a:srgbClr val="00B0F0"/>
                </a:solidFill>
              </a:rPr>
              <a:t>O</a:t>
            </a:r>
            <a:r>
              <a:rPr lang="en-US" sz="1300" dirty="0"/>
              <a:t>vercrowded clinics reduce consultation time.</a:t>
            </a:r>
            <a:br>
              <a:rPr lang="en-US" sz="1300" dirty="0"/>
            </a:br>
            <a:r>
              <a:rPr lang="en-US" sz="1300" dirty="0">
                <a:solidFill>
                  <a:srgbClr val="00B0F0"/>
                </a:solidFill>
              </a:rPr>
              <a:t>L</a:t>
            </a:r>
            <a:r>
              <a:rPr lang="en-US" sz="1300" dirty="0"/>
              <a:t>ack of early </a:t>
            </a:r>
            <a:br>
              <a:rPr lang="en-US" sz="1300" dirty="0"/>
            </a:br>
            <a:r>
              <a:rPr lang="en-US" sz="1300" dirty="0">
                <a:solidFill>
                  <a:srgbClr val="00B0F0"/>
                </a:solidFill>
              </a:rPr>
              <a:t>d</a:t>
            </a:r>
            <a:r>
              <a:rPr lang="en-US" sz="1300" dirty="0"/>
              <a:t>iagnosis leads to worsened chronic illness outcomes.</a:t>
            </a:r>
            <a:br>
              <a:rPr lang="en-US" sz="1400" dirty="0"/>
            </a:br>
            <a:br>
              <a:rPr lang="en-US" sz="1300" dirty="0"/>
            </a:br>
            <a:br>
              <a:rPr lang="en-US" sz="1300" dirty="0"/>
            </a:br>
            <a:br>
              <a:rPr lang="en-US" sz="1300" dirty="0"/>
            </a:br>
            <a:br>
              <a:rPr lang="en-US" sz="1300" dirty="0"/>
            </a:br>
            <a:endParaRPr lang="en-US" dirty="0"/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63" b="163"/>
          <a:stretch/>
        </p:blipFill>
        <p:spPr/>
      </p:pic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928DBB46-03E4-CDF1-3791-45BA6399A4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  <p:transition spd="slow" advTm="33738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Target Users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General public with limited access to health professionals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Patients with chronic conditions (e.g., diabetes, hypertension)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Rural healthcare centers needing AI-based triage tools</a:t>
            </a:r>
          </a:p>
          <a:p>
            <a:endParaRPr lang="en-US" dirty="0"/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354" b="354"/>
          <a:stretch/>
        </p:blipFill>
        <p:spPr>
          <a:xfrm>
            <a:off x="4124753" y="582201"/>
            <a:ext cx="7518398" cy="5713918"/>
          </a:xfr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B9CA4EA9-1996-B7D2-44E4-FBED590B9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0B0DA3E-F7B6-23F9-9334-3251FC1061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0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  <p:pic>
        <p:nvPicPr>
          <p:cNvPr id="4" name="AUDIO-2025-06-10-11-34-07">
            <a:hlinkClick r:id="" action="ppaction://media"/>
            <a:extLst>
              <a:ext uri="{FF2B5EF4-FFF2-40B4-BE49-F238E27FC236}">
                <a16:creationId xmlns:a16="http://schemas.microsoft.com/office/drawing/2014/main" id="{D7AD3731-4C8E-C6C0-6FBD-3EAF0337E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/>
              <a:t>Features of </a:t>
            </a:r>
            <a:r>
              <a:rPr lang="en-ZA" b="1" dirty="0" err="1"/>
              <a:t>MediScan</a:t>
            </a:r>
            <a:r>
              <a:rPr lang="en-ZA" b="1" dirty="0"/>
              <a:t> AI</a:t>
            </a:r>
            <a:br>
              <a:rPr lang="en-ZA" dirty="0"/>
            </a:br>
            <a:endParaRPr lang="en-US" dirty="0"/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5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Secure login for personalized access</a:t>
            </a:r>
          </a:p>
          <a:p>
            <a:r>
              <a:rPr lang="en-US" dirty="0"/>
              <a:t>Dashboard with easy access to features</a:t>
            </a:r>
          </a:p>
          <a:p>
            <a:r>
              <a:rPr lang="en-US" dirty="0"/>
              <a:t>Symptom input via natural language</a:t>
            </a:r>
          </a:p>
          <a:p>
            <a:r>
              <a:rPr lang="en-US" dirty="0"/>
              <a:t>Medical report upload feature (images)</a:t>
            </a:r>
          </a:p>
          <a:p>
            <a:r>
              <a:rPr lang="en-US" dirty="0"/>
              <a:t>AI-driven prediction with confidence level and recommendation</a:t>
            </a:r>
          </a:p>
          <a:p>
            <a:endParaRPr lang="en-US" dirty="0"/>
          </a:p>
        </p:txBody>
      </p:sp>
      <p:pic>
        <p:nvPicPr>
          <p:cNvPr id="3" name="AUDIO-2025-06-10-11-37-03">
            <a:hlinkClick r:id="" action="ppaction://media"/>
            <a:extLst>
              <a:ext uri="{FF2B5EF4-FFF2-40B4-BE49-F238E27FC236}">
                <a16:creationId xmlns:a16="http://schemas.microsoft.com/office/drawing/2014/main" id="{68964DEC-063B-C01D-DA22-73C14919443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84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10246" y="19297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Data Flow Diagram</a:t>
            </a:r>
            <a:br>
              <a:rPr lang="en-US" sz="3600" dirty="0">
                <a:solidFill>
                  <a:srgbClr val="FFFFFF"/>
                </a:solidFill>
              </a:rPr>
            </a:b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" name="Picture 2" descr="A diagram of a program&#10;&#10;AI-generated content may be incorrect.">
            <a:extLst>
              <a:ext uri="{FF2B5EF4-FFF2-40B4-BE49-F238E27FC236}">
                <a16:creationId xmlns:a16="http://schemas.microsoft.com/office/drawing/2014/main" id="{A9E284BF-5960-6FEC-930C-03BA5B0056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" r="-380"/>
          <a:stretch>
            <a:fillRect/>
          </a:stretch>
        </p:blipFill>
        <p:spPr>
          <a:xfrm>
            <a:off x="4494050" y="173229"/>
            <a:ext cx="7086151" cy="6022297"/>
          </a:xfrm>
          <a:prstGeom prst="rect">
            <a:avLst/>
          </a:prstGeom>
        </p:spPr>
      </p:pic>
      <p:pic>
        <p:nvPicPr>
          <p:cNvPr id="2" name="AUDIO-2025-06-10-10-20-24">
            <a:hlinkClick r:id="" action="ppaction://media"/>
            <a:extLst>
              <a:ext uri="{FF2B5EF4-FFF2-40B4-BE49-F238E27FC236}">
                <a16:creationId xmlns:a16="http://schemas.microsoft.com/office/drawing/2014/main" id="{D5BD1560-2863-4952-0539-35416F9B58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b="1" dirty="0"/>
              <a:t>Ethical Considerations</a:t>
            </a:r>
            <a:br>
              <a:rPr lang="en-ZA" dirty="0"/>
            </a:br>
            <a:endParaRPr lang="en-US" dirty="0"/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sz="1600" b="1" dirty="0"/>
              <a:t>Ethical Considerations</a:t>
            </a:r>
            <a:endParaRPr lang="en-ZA" sz="1600" dirty="0"/>
          </a:p>
          <a:p>
            <a:r>
              <a:rPr lang="en-ZA" sz="1600" b="1" dirty="0"/>
              <a:t>Bias:</a:t>
            </a:r>
            <a:r>
              <a:rPr lang="en-ZA" sz="1600" dirty="0"/>
              <a:t> Ensuring diverse training data</a:t>
            </a:r>
          </a:p>
          <a:p>
            <a:r>
              <a:rPr lang="en-ZA" sz="1600" b="1" dirty="0"/>
              <a:t>Privacy:</a:t>
            </a:r>
            <a:r>
              <a:rPr lang="en-ZA" sz="1600" dirty="0"/>
              <a:t> Data encryption and user consent</a:t>
            </a:r>
          </a:p>
          <a:p>
            <a:r>
              <a:rPr lang="en-ZA" sz="1600" b="1" dirty="0"/>
              <a:t>Accessibility:</a:t>
            </a:r>
            <a:r>
              <a:rPr lang="en-ZA" sz="1600" dirty="0"/>
              <a:t> Mobile-first design, voice support (planned)</a:t>
            </a:r>
          </a:p>
          <a:p>
            <a:r>
              <a:rPr lang="en-ZA" sz="1600" b="1" dirty="0"/>
              <a:t>Environment:</a:t>
            </a:r>
            <a:r>
              <a:rPr lang="en-ZA" sz="1600" dirty="0"/>
              <a:t> Using light-weight models to reduce energy use</a:t>
            </a:r>
          </a:p>
          <a:p>
            <a:r>
              <a:rPr lang="en-ZA" sz="1600" b="1" dirty="0"/>
              <a:t>Unintended Impact:</a:t>
            </a:r>
            <a:r>
              <a:rPr lang="en-ZA" sz="1600" dirty="0"/>
              <a:t> Includes human review option to prevent misdiagnosis</a:t>
            </a:r>
          </a:p>
          <a:p>
            <a:endParaRPr lang="en-US" dirty="0"/>
          </a:p>
        </p:txBody>
      </p:sp>
      <p:pic>
        <p:nvPicPr>
          <p:cNvPr id="2" name="AUDIO-2025-06-10-10-22-53">
            <a:hlinkClick r:id="" action="ppaction://media"/>
            <a:extLst>
              <a:ext uri="{FF2B5EF4-FFF2-40B4-BE49-F238E27FC236}">
                <a16:creationId xmlns:a16="http://schemas.microsoft.com/office/drawing/2014/main" id="{AF5AA697-BFC8-0BFB-9092-1ED46F8708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45E3C-AA30-EE2C-4DFE-3F7D5ADA6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3887DC3B-8A26-8B4D-D804-DF70295D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848671"/>
          </a:xfrm>
        </p:spPr>
        <p:txBody>
          <a:bodyPr>
            <a:normAutofit fontScale="90000"/>
          </a:bodyPr>
          <a:lstStyle/>
          <a:p>
            <a:r>
              <a:rPr lang="en-ZA" b="1" dirty="0"/>
              <a:t>Prototype Demo</a:t>
            </a:r>
            <a:br>
              <a:rPr lang="en-ZA" dirty="0"/>
            </a:br>
            <a:endParaRPr lang="en-US" dirty="0"/>
          </a:p>
        </p:txBody>
      </p:sp>
      <p:pic>
        <p:nvPicPr>
          <p:cNvPr id="2" name="Prototype Demo Final">
            <a:hlinkClick r:id="" action="ppaction://media"/>
            <a:extLst>
              <a:ext uri="{FF2B5EF4-FFF2-40B4-BE49-F238E27FC236}">
                <a16:creationId xmlns:a16="http://schemas.microsoft.com/office/drawing/2014/main" id="{839E2BE0-5B78-2C8B-5C4F-BB210EDA53D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75200" y="2187575"/>
            <a:ext cx="6457950" cy="3632200"/>
          </a:xfr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0ADCA7F7-0917-31C5-C86E-5BDDC2E4E633}"/>
              </a:ext>
            </a:extLst>
          </p:cNvPr>
          <p:cNvSpPr>
            <a:spLocks noGrp="1" noChangeArrowheads="1"/>
          </p:cNvSpPr>
          <p:nvPr>
            <p:ph sz="half" idx="13"/>
          </p:nvPr>
        </p:nvSpPr>
        <p:spPr bwMode="auto">
          <a:xfrm>
            <a:off x="457200" y="2849724"/>
            <a:ext cx="252832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Walkthrough of: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Login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Dashboard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Symptom input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Upload + AI prediction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Appointment button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Slide 8">
            <a:hlinkClick r:id="" action="ppaction://media"/>
            <a:extLst>
              <a:ext uri="{FF2B5EF4-FFF2-40B4-BE49-F238E27FC236}">
                <a16:creationId xmlns:a16="http://schemas.microsoft.com/office/drawing/2014/main" id="{16DD062D-B320-7C02-07AD-7E14EA673D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146605"/>
      </p:ext>
    </p:extLst>
  </p:cSld>
  <p:clrMapOvr>
    <a:masterClrMapping/>
  </p:clrMapOvr>
  <p:transition spd="slow" advTm="118225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1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82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and future Plans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Reduces clinic congestion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Empowers users to manage their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Promotes early detection of chronic illnesses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Scalable for clinics, NGOs, and rural outreach programs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Add live chat with nurse or AI assistant</a:t>
            </a:r>
          </a:p>
          <a:p>
            <a:r>
              <a:rPr lang="en-US" dirty="0"/>
              <a:t>Translate app into multiple languages</a:t>
            </a:r>
          </a:p>
          <a:p>
            <a:r>
              <a:rPr lang="en-US" dirty="0"/>
              <a:t>Connect with local clinics/hospitals for follow-ups</a:t>
            </a:r>
          </a:p>
          <a:p>
            <a:endParaRPr lang="en-US" dirty="0"/>
          </a:p>
        </p:txBody>
      </p:sp>
      <p:pic>
        <p:nvPicPr>
          <p:cNvPr id="5" name="slide 9">
            <a:hlinkClick r:id="" action="ppaction://media"/>
            <a:extLst>
              <a:ext uri="{FF2B5EF4-FFF2-40B4-BE49-F238E27FC236}">
                <a16:creationId xmlns:a16="http://schemas.microsoft.com/office/drawing/2014/main" id="{D153F24D-6EDB-FE3E-DF19-E13F70EF38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  <p:transition spd="slow" advTm="94374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documentManagement/types"/>
    <ds:schemaRef ds:uri="http://purl.org/dc/dcmitype/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230e9df3-be65-4c73-a93b-d1236ebd677e"/>
    <ds:schemaRef ds:uri="http://schemas.microsoft.com/sharepoint/v3"/>
    <ds:schemaRef ds:uri="16c05727-aa75-4e4a-9b5f-8a80a1165891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172</TotalTime>
  <Words>339</Words>
  <Application>Microsoft Office PowerPoint</Application>
  <PresentationFormat>Widescreen</PresentationFormat>
  <Paragraphs>58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Wingdings 2</vt:lpstr>
      <vt:lpstr>DividendVTI</vt:lpstr>
      <vt:lpstr>       MEDISCAN AI NM Olifant dm Mgcina k Kuape t Ncamiso  </vt:lpstr>
      <vt:lpstr>iNTRODUCTION  </vt:lpstr>
      <vt:lpstr> problem STATEMENT:  Many patients delay visits due to uncertainty about their symptoms. Overcrowded clinics reduce consultation time. Lack of early  diagnosis leads to worsened chronic illness outcomes.     </vt:lpstr>
      <vt:lpstr>Target Users </vt:lpstr>
      <vt:lpstr>Features of MediScan AI </vt:lpstr>
      <vt:lpstr>Data Flow Diagram </vt:lpstr>
      <vt:lpstr>Ethical Considerations </vt:lpstr>
      <vt:lpstr>Prototype Demo </vt:lpstr>
      <vt:lpstr>Benefits and future Plans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Masingita Ottis Maluleke</dc:creator>
  <cp:lastModifiedBy>Nombulelo Martha Olifant</cp:lastModifiedBy>
  <cp:revision>2</cp:revision>
  <dcterms:created xsi:type="dcterms:W3CDTF">2025-06-10T06:27:27Z</dcterms:created>
  <dcterms:modified xsi:type="dcterms:W3CDTF">2025-06-10T12:32:26Z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